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40"/>
  </p:notesMasterIdLst>
  <p:handoutMasterIdLst>
    <p:handoutMasterId r:id="rId41"/>
  </p:handoutMasterIdLst>
  <p:sldIdLst>
    <p:sldId id="284" r:id="rId3"/>
    <p:sldId id="283" r:id="rId4"/>
    <p:sldId id="258" r:id="rId5"/>
    <p:sldId id="259" r:id="rId6"/>
    <p:sldId id="282" r:id="rId7"/>
    <p:sldId id="285" r:id="rId8"/>
    <p:sldId id="289" r:id="rId9"/>
    <p:sldId id="286" r:id="rId10"/>
    <p:sldId id="287" r:id="rId11"/>
    <p:sldId id="293" r:id="rId12"/>
    <p:sldId id="291" r:id="rId13"/>
    <p:sldId id="292" r:id="rId14"/>
    <p:sldId id="294" r:id="rId15"/>
    <p:sldId id="288" r:id="rId16"/>
    <p:sldId id="290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AA"/>
    <a:srgbClr val="FFC8CE"/>
    <a:srgbClr val="8F733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4" autoAdjust="0"/>
    <p:restoredTop sz="90579" autoAdjust="0"/>
  </p:normalViewPr>
  <p:slideViewPr>
    <p:cSldViewPr snapToGrid="0" snapToObjects="1">
      <p:cViewPr varScale="1">
        <p:scale>
          <a:sx n="85" d="100"/>
          <a:sy n="85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D-41A2-870D-4858BFEAB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DD-41A2-870D-4858BFEAB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580192176"/>
        <c:axId val="580193840"/>
      </c:barChart>
      <c:catAx>
        <c:axId val="580192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0193840"/>
        <c:crosses val="autoZero"/>
        <c:auto val="1"/>
        <c:lblAlgn val="ctr"/>
        <c:lblOffset val="100"/>
        <c:noMultiLvlLbl val="0"/>
      </c:catAx>
      <c:valAx>
        <c:axId val="580193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019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A6-4908-9FB4-A25BA1439D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A6-4908-9FB4-A25BA1439DF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6-4908-9FB4-A25BA1439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F-4549-BB97-AAE92FF85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2F-4549-BB97-AAE92FF853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2F-4549-BB97-AAE92FF85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7344560"/>
        <c:axId val="1137346640"/>
      </c:lineChart>
      <c:catAx>
        <c:axId val="1137344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1137346640"/>
        <c:crosses val="autoZero"/>
        <c:auto val="1"/>
        <c:lblAlgn val="ctr"/>
        <c:lblOffset val="100"/>
        <c:noMultiLvlLbl val="0"/>
      </c:catAx>
      <c:valAx>
        <c:axId val="1137346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7344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9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5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1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3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4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0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60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17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3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7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9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資料科學主要透過機器學習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leanring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的技術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讓電腦可以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預測或者推論。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7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4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465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3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26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8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7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新增標題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2.jpg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30264-1A09-9049-A59E-FAEF67AE6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2297E-EEE0-134F-81A2-AAE0C601A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9FC05-5B76-BE45-AF4D-24EC83E385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67361-FE34-C540-87E2-35AF5606E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492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D5771-A560-EE46-92E7-FB7ADF320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監督式學習（</a:t>
            </a:r>
            <a:r>
              <a:rPr lang="en-US" altLang="zh-TW" dirty="0"/>
              <a:t>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C7930A-CE05-2248-84D1-0C45EC7D419D}"/>
              </a:ext>
            </a:extLst>
          </p:cNvPr>
          <p:cNvSpPr txBox="1">
            <a:spLocks/>
          </p:cNvSpPr>
          <p:nvPr/>
        </p:nvSpPr>
        <p:spPr>
          <a:xfrm>
            <a:off x="311700" y="1119165"/>
            <a:ext cx="11065834" cy="122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在訓練的過程中告訴機器答案、也就是「有標籤」的資料，比如給機器各看了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1000 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張蘋果和橘子的照片後、詢問機器新的一張照片中是蘋果還是橘子。</a:t>
            </a:r>
            <a:endParaRPr kumimoji="0" lang="zh-TW" altLang="en-US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0268DF-5BCD-9E48-BA64-20890E2F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607" y="3145955"/>
            <a:ext cx="7596786" cy="21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7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28214F-8FB5-A940-B999-22EC8E0232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非監督式學習（</a:t>
            </a:r>
            <a:r>
              <a:rPr lang="en-US" altLang="zh-TW" dirty="0"/>
              <a:t>Un-supervised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8DA3193-42D8-BC4C-94C6-CB63C523B4AD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050845" cy="1534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訓練資料沒有標準答案、不需要事先以人力輸入標籤，故機器在學習時並不知道其分類結果是否正確。訓練時僅須對機器提供輸入資料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特徵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，並利用分群演算法自動從這些特徵中找出潛在的規則。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9BA6C-EEB0-3547-926E-0DE21694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29" y="2756210"/>
            <a:ext cx="5123784" cy="301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0A119-0933-8443-B73C-BF9F263930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半監督式學習（</a:t>
            </a:r>
            <a:r>
              <a:rPr lang="en-US" altLang="zh-TW" dirty="0"/>
              <a:t>Semi-supervised learning</a:t>
            </a:r>
            <a:r>
              <a:rPr lang="zh-TW" altLang="en-US" dirty="0"/>
              <a:t>）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DC7D2E9-82F7-B94F-BE20-1DE6AFB9C98E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275697" cy="1669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介於監督學習與非監督學習之間。在現實生活中，未標記樣本多、有標記樣本少是一個比價普遍現象，如何利用好未標記樣本來提升模型泛化能力，就是半監督學習研究的重點。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B199-2953-7146-BE7D-AB9E2326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33" y="2891122"/>
            <a:ext cx="3322522" cy="2445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20A7F7-C62B-8D41-915E-72C7F93E8EC4}"/>
              </a:ext>
            </a:extLst>
          </p:cNvPr>
          <p:cNvSpPr/>
          <p:nvPr/>
        </p:nvSpPr>
        <p:spPr>
          <a:xfrm>
            <a:off x="6231782" y="3262081"/>
            <a:ext cx="3886579" cy="115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FF0000"/>
                </a:solidFill>
                <a:cs typeface="Arial"/>
                <a:sym typeface="Arial"/>
              </a:rPr>
              <a:t>Semi-supervised learning</a:t>
            </a:r>
            <a:r>
              <a:rPr lang="zh-TW" altLang="en-US" sz="1600" kern="0" dirty="0">
                <a:solidFill>
                  <a:srgbClr val="FF0000"/>
                </a:solidFill>
                <a:cs typeface="Arial"/>
                <a:sym typeface="Arial"/>
              </a:rPr>
              <a:t>的應用主要在於收集資料很簡單，但標記的資料太少了，我們希望可以自動標記資料。</a:t>
            </a:r>
            <a:endParaRPr lang="en-US" sz="1600" kern="0" dirty="0">
              <a:solidFill>
                <a:srgbClr val="FF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609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36D4C-56FC-A343-98AD-EAF48794AD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強化式學習（</a:t>
            </a:r>
            <a:r>
              <a:rPr lang="en-US" dirty="0"/>
              <a:t>Reinforcement learning）</a:t>
            </a:r>
            <a:endParaRPr lang="en-TW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29DF39D-ABF3-4E42-B72E-345DA155A636}"/>
              </a:ext>
            </a:extLst>
          </p:cNvPr>
          <p:cNvSpPr txBox="1">
            <a:spLocks/>
          </p:cNvSpPr>
          <p:nvPr/>
        </p:nvSpPr>
        <p:spPr>
          <a:xfrm>
            <a:off x="311699" y="1029225"/>
            <a:ext cx="11260707" cy="1147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在強化式學習中，機器會進行一系列的動作；而每做一個動作、環境都會跟著發生變化。 若環境的變化是離目標更接近、我們就會給予一個正向反饋；若離目標更遠、則給予負向反饋。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28E512-2020-7040-A1B1-7902619DA578}"/>
              </a:ext>
            </a:extLst>
          </p:cNvPr>
          <p:cNvSpPr/>
          <p:nvPr/>
        </p:nvSpPr>
        <p:spPr>
          <a:xfrm>
            <a:off x="4838358" y="3153190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88553-8225-F840-97C5-C5C4E5C19D83}"/>
              </a:ext>
            </a:extLst>
          </p:cNvPr>
          <p:cNvSpPr/>
          <p:nvPr/>
        </p:nvSpPr>
        <p:spPr>
          <a:xfrm>
            <a:off x="4868589" y="3177435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Agent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5F0BB-3D76-5546-B443-5BA6BA48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845" y="2974537"/>
            <a:ext cx="684317" cy="6843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1CEF01-69FB-6A42-A602-C44AE40F50F2}"/>
              </a:ext>
            </a:extLst>
          </p:cNvPr>
          <p:cNvSpPr/>
          <p:nvPr/>
        </p:nvSpPr>
        <p:spPr>
          <a:xfrm>
            <a:off x="4808128" y="4749598"/>
            <a:ext cx="100678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BB167F-A401-9B40-9586-6CCF342EA94D}"/>
              </a:ext>
            </a:extLst>
          </p:cNvPr>
          <p:cNvSpPr/>
          <p:nvPr/>
        </p:nvSpPr>
        <p:spPr>
          <a:xfrm>
            <a:off x="4838358" y="4773843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Environment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8172B9-478E-D146-8AC8-6CF8B41D4AB2}"/>
              </a:ext>
            </a:extLst>
          </p:cNvPr>
          <p:cNvSpPr/>
          <p:nvPr/>
        </p:nvSpPr>
        <p:spPr>
          <a:xfrm>
            <a:off x="6778707" y="3910491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27B06F-7691-4B4F-8736-BFD42F102BA3}"/>
              </a:ext>
            </a:extLst>
          </p:cNvPr>
          <p:cNvSpPr/>
          <p:nvPr/>
        </p:nvSpPr>
        <p:spPr>
          <a:xfrm>
            <a:off x="6808938" y="3934736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Action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DBC0158-4060-4B47-802D-7162BB7BB7B1}"/>
              </a:ext>
            </a:extLst>
          </p:cNvPr>
          <p:cNvSpPr/>
          <p:nvPr/>
        </p:nvSpPr>
        <p:spPr>
          <a:xfrm>
            <a:off x="2604174" y="3892095"/>
            <a:ext cx="63648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82F683-BD5E-9249-8B31-DC7D23B73752}"/>
              </a:ext>
            </a:extLst>
          </p:cNvPr>
          <p:cNvSpPr/>
          <p:nvPr/>
        </p:nvSpPr>
        <p:spPr>
          <a:xfrm>
            <a:off x="2666209" y="3916340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State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E08CCBA-0C9D-134C-BDEC-081BF928C327}"/>
              </a:ext>
            </a:extLst>
          </p:cNvPr>
          <p:cNvSpPr/>
          <p:nvPr/>
        </p:nvSpPr>
        <p:spPr>
          <a:xfrm>
            <a:off x="3555150" y="3892095"/>
            <a:ext cx="7022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830D60-9114-2A49-9474-BBBE21DADABB}"/>
              </a:ext>
            </a:extLst>
          </p:cNvPr>
          <p:cNvSpPr/>
          <p:nvPr/>
        </p:nvSpPr>
        <p:spPr>
          <a:xfrm>
            <a:off x="3585381" y="3916340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Reward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3B6FF649-91E0-2042-B58B-C2329C63F26B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103237" y="3186946"/>
            <a:ext cx="547528" cy="911260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8897CBA-82F6-6B4D-8E07-DA109446E07B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3569146" y="2622883"/>
            <a:ext cx="622484" cy="1915940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6366482-724E-834D-A5E4-B8CC80A44DA2}"/>
              </a:ext>
            </a:extLst>
          </p:cNvPr>
          <p:cNvCxnSpPr>
            <a:cxnSpLocks/>
            <a:endCxn id="16" idx="2"/>
          </p:cNvCxnSpPr>
          <p:nvPr/>
        </p:nvCxnSpPr>
        <p:spPr>
          <a:xfrm rot="10800000">
            <a:off x="3921372" y="4177950"/>
            <a:ext cx="886761" cy="664318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60DC98E-97F4-6C43-8295-3FC6CE484BC2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2922418" y="4202197"/>
            <a:ext cx="1891384" cy="776577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98108731-0D76-D846-910F-2A700965651A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rot="16200000" flipV="1">
            <a:off x="6319381" y="3156477"/>
            <a:ext cx="618040" cy="938477"/>
          </a:xfrm>
          <a:prstGeom prst="bentConnector2">
            <a:avLst/>
          </a:prstGeom>
          <a:ln w="15875">
            <a:solidFill>
              <a:srgbClr val="00206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A5D8360-1054-6149-8FA0-3F4C306B82E1}"/>
              </a:ext>
            </a:extLst>
          </p:cNvPr>
          <p:cNvCxnSpPr>
            <a:cxnSpLocks/>
            <a:stCxn id="12" idx="2"/>
            <a:endCxn id="24" idx="3"/>
          </p:cNvCxnSpPr>
          <p:nvPr/>
        </p:nvCxnSpPr>
        <p:spPr>
          <a:xfrm rot="5400000">
            <a:off x="6471519" y="4193588"/>
            <a:ext cx="623363" cy="628878"/>
          </a:xfrm>
          <a:prstGeom prst="bentConnector2">
            <a:avLst/>
          </a:prstGeom>
          <a:ln w="15875"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DB0E715-A4EC-664F-BE6B-02176D3B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53" y="3467696"/>
            <a:ext cx="951420" cy="9514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580B25-3824-2B48-ABF5-5FBE12AC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562" y="4510109"/>
            <a:ext cx="619199" cy="6191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565FDD-16AC-7343-9B43-564007147C88}"/>
              </a:ext>
            </a:extLst>
          </p:cNvPr>
          <p:cNvSpPr/>
          <p:nvPr/>
        </p:nvSpPr>
        <p:spPr>
          <a:xfrm>
            <a:off x="7944210" y="444182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衝進火場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0F6446-2D97-6347-A2E9-44A7A2611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4294996" y="3815859"/>
            <a:ext cx="442023" cy="4420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5E35F2-1726-8444-A851-D6CEA8105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963" y="3400201"/>
            <a:ext cx="1865236" cy="12385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58A81B-26A2-794A-B459-A7A363468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874" y="3810402"/>
            <a:ext cx="442024" cy="4420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11EC25-0B1D-D247-9DC9-30EAB52B6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853" y="3474001"/>
            <a:ext cx="945115" cy="94511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0FEC811-7752-E24A-9A80-4E754183EC63}"/>
              </a:ext>
            </a:extLst>
          </p:cNvPr>
          <p:cNvSpPr/>
          <p:nvPr/>
        </p:nvSpPr>
        <p:spPr>
          <a:xfrm>
            <a:off x="8123726" y="4440742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滅火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728732-F8D7-7142-9446-4825F63D4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8555" y="3858758"/>
            <a:ext cx="560358" cy="5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43A8B-7CEB-C64D-955B-EB26C1CC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TW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42FDE85-29EF-744B-B85C-E2E82C65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96" y="1468120"/>
            <a:ext cx="7165407" cy="43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2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E3EF0-1FB7-B349-8272-2CF63A7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機器學習模型</a:t>
            </a:r>
            <a:endParaRPr lang="zh-TW" altLang="en-US" b="0" dirty="0"/>
          </a:p>
        </p:txBody>
      </p:sp>
      <p:sp>
        <p:nvSpPr>
          <p:cNvPr id="3" name="平行四边形 13">
            <a:extLst>
              <a:ext uri="{FF2B5EF4-FFF2-40B4-BE49-F238E27FC236}">
                <a16:creationId xmlns:a16="http://schemas.microsoft.com/office/drawing/2014/main" id="{8AE0778A-6576-FE49-86F6-8F140E4EF9B6}"/>
              </a:ext>
            </a:extLst>
          </p:cNvPr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sz="2400" b="1" kern="0" dirty="0">
                <a:solidFill>
                  <a:schemeClr val="bg1"/>
                </a:solidFill>
              </a:rPr>
              <a:t>訓練一個模型</a:t>
            </a:r>
            <a:r>
              <a:rPr lang="zh-TW" altLang="en-US" sz="2400" b="1" kern="0" dirty="0">
                <a:solidFill>
                  <a:schemeClr val="bg1"/>
                </a:solidFill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F(X)=Y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33D62E59-7F5F-AB4F-B8DB-49D665247970}"/>
              </a:ext>
            </a:extLst>
          </p:cNvPr>
          <p:cNvSpPr txBox="1"/>
          <p:nvPr/>
        </p:nvSpPr>
        <p:spPr>
          <a:xfrm>
            <a:off x="5884333" y="3694894"/>
            <a:ext cx="5613400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機器學習就是利用歷史資料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(Data)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找出一個函數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23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553198" y="5245768"/>
            <a:ext cx="2633791" cy="789272"/>
            <a:chOff x="3106758" y="5245768"/>
            <a:chExt cx="1080231" cy="78927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2261901" y="1331354"/>
            <a:ext cx="7674544" cy="5116362"/>
            <a:chOff x="2032000" y="976531"/>
            <a:chExt cx="8128000" cy="5418667"/>
          </a:xfrm>
        </p:grpSpPr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291332553"/>
                </p:ext>
              </p:extLst>
            </p:nvPr>
          </p:nvGraphicFramePr>
          <p:xfrm>
            <a:off x="2032000" y="976531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图片 14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776" y="1580436"/>
              <a:ext cx="4193980" cy="4144794"/>
            </a:xfrm>
            <a:custGeom>
              <a:avLst/>
              <a:gdLst>
                <a:gd name="connsiteX0" fmla="*/ 774000 w 1548000"/>
                <a:gd name="connsiteY0" fmla="*/ 0 h 1548000"/>
                <a:gd name="connsiteX1" fmla="*/ 1548000 w 1548000"/>
                <a:gd name="connsiteY1" fmla="*/ 774000 h 1548000"/>
                <a:gd name="connsiteX2" fmla="*/ 774000 w 1548000"/>
                <a:gd name="connsiteY2" fmla="*/ 1548000 h 1548000"/>
                <a:gd name="connsiteX3" fmla="*/ 0 w 1548000"/>
                <a:gd name="connsiteY3" fmla="*/ 774000 h 1548000"/>
                <a:gd name="connsiteX4" fmla="*/ 774000 w 1548000"/>
                <a:gd name="connsiteY4" fmla="*/ 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000" h="1548000">
                  <a:moveTo>
                    <a:pt x="774000" y="0"/>
                  </a:moveTo>
                  <a:cubicBezTo>
                    <a:pt x="1201468" y="0"/>
                    <a:pt x="1548000" y="346532"/>
                    <a:pt x="1548000" y="774000"/>
                  </a:cubicBezTo>
                  <a:cubicBezTo>
                    <a:pt x="1548000" y="1201468"/>
                    <a:pt x="1201468" y="1548000"/>
                    <a:pt x="774000" y="1548000"/>
                  </a:cubicBezTo>
                  <a:cubicBezTo>
                    <a:pt x="346532" y="1548000"/>
                    <a:pt x="0" y="1201468"/>
                    <a:pt x="0" y="774000"/>
                  </a:cubicBezTo>
                  <a:cubicBezTo>
                    <a:pt x="0" y="346532"/>
                    <a:pt x="346532" y="0"/>
                    <a:pt x="774000" y="0"/>
                  </a:cubicBez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319735" y="1396915"/>
            <a:ext cx="44165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我们的客户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满意</a:t>
            </a:r>
          </a:p>
        </p:txBody>
      </p:sp>
      <p:sp>
        <p:nvSpPr>
          <p:cNvPr id="24" name="矩形 23"/>
          <p:cNvSpPr/>
          <p:nvPr/>
        </p:nvSpPr>
        <p:spPr>
          <a:xfrm>
            <a:off x="1553198" y="5086406"/>
            <a:ext cx="18790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73%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9059477" y="3097643"/>
            <a:ext cx="2797561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799791" y="2549394"/>
            <a:ext cx="3057247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点击此处添加标题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1BD34-C539-DF41-A39C-490BF40A41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6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48985" y="2274465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248985" y="3683752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248985" y="5093039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494868" y="1193800"/>
            <a:ext cx="2446868" cy="5111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736" y="2274466"/>
            <a:ext cx="2446868" cy="4034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88604" y="3344333"/>
            <a:ext cx="2446868" cy="296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9" name="矩形 28"/>
          <p:cNvSpPr/>
          <p:nvPr/>
        </p:nvSpPr>
        <p:spPr>
          <a:xfrm>
            <a:off x="7303363" y="453286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0" name="矩形 29"/>
          <p:cNvSpPr/>
          <p:nvPr/>
        </p:nvSpPr>
        <p:spPr>
          <a:xfrm>
            <a:off x="9750231" y="452706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文本框 8"/>
          <p:cNvSpPr txBox="1"/>
          <p:nvPr/>
        </p:nvSpPr>
        <p:spPr>
          <a:xfrm>
            <a:off x="7283686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3" name="文本框 8"/>
          <p:cNvSpPr txBox="1"/>
          <p:nvPr/>
        </p:nvSpPr>
        <p:spPr>
          <a:xfrm>
            <a:off x="9730554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1FB5B-C857-AB4E-9932-9431E3B01A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42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16943" y="2421466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“</a:t>
            </a:r>
            <a:endParaRPr kumimoji="0" lang="zh-CN" altLang="en-US" sz="199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5884333" y="3694894"/>
            <a:ext cx="561340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0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pic>
        <p:nvPicPr>
          <p:cNvPr id="16" name="图片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0" y="1662618"/>
            <a:ext cx="3960000" cy="391355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CA779-7E8D-374A-9E51-D6780904CB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18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414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20032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9636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Day3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03867" y="4247377"/>
            <a:ext cx="9584266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58273" y="1435551"/>
            <a:ext cx="6587181" cy="923330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58273" y="2193971"/>
            <a:ext cx="7183521" cy="100642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点击此处添加标题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22184" y="1730579"/>
            <a:ext cx="1487478" cy="1487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8291" y="1710989"/>
            <a:ext cx="2556933" cy="2556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93642" y="3717591"/>
            <a:ext cx="2556933" cy="2556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8159" y="1710989"/>
            <a:ext cx="2556933" cy="2556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1646" y="4446446"/>
            <a:ext cx="1220532" cy="122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506506" y="2397335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2" name="矩形 31"/>
          <p:cNvSpPr/>
          <p:nvPr/>
        </p:nvSpPr>
        <p:spPr>
          <a:xfrm>
            <a:off x="7244748" y="3212122"/>
            <a:ext cx="461229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78514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8289B-CAE9-3D40-812C-BA3CCC3D8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3" y="1056469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9" name="矩形 8"/>
          <p:cNvSpPr/>
          <p:nvPr/>
        </p:nvSpPr>
        <p:spPr>
          <a:xfrm>
            <a:off x="4700482" y="1145725"/>
            <a:ext cx="715655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3896" y="1890097"/>
            <a:ext cx="5742104" cy="43065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14934" y="1890097"/>
            <a:ext cx="5742104" cy="4306578"/>
          </a:xfrm>
          <a:prstGeom prst="rect">
            <a:avLst/>
          </a:prstGeom>
        </p:spPr>
      </p:pic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C5806-127E-F445-BF4D-592D481C2B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198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53896" y="1328286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3896" y="2994294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3896" y="4660302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39509" y="1343098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739509" y="298481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739509" y="466030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4" name="右大括号 23"/>
          <p:cNvSpPr/>
          <p:nvPr/>
        </p:nvSpPr>
        <p:spPr>
          <a:xfrm>
            <a:off x="8046295" y="1339443"/>
            <a:ext cx="962526" cy="4533499"/>
          </a:xfrm>
          <a:prstGeom prst="rightBrace">
            <a:avLst>
              <a:gd name="adj1" fmla="val 115333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91276" y="3344582"/>
            <a:ext cx="25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6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08FB6-36C4-7F44-8412-A0F36D471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23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78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3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5165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8827" y="1114705"/>
            <a:ext cx="6660203" cy="5503931"/>
            <a:chOff x="761357" y="1582711"/>
            <a:chExt cx="4572643" cy="3778789"/>
          </a:xfrm>
          <a:solidFill>
            <a:schemeClr val="bg1">
              <a:lumMod val="85000"/>
            </a:schemeClr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679929" y="1627303"/>
              <a:ext cx="2003353" cy="1708824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295663" y="2783401"/>
              <a:ext cx="1279415" cy="10828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04577" y="3159409"/>
              <a:ext cx="255443" cy="428857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61357" y="2036892"/>
              <a:ext cx="1828839" cy="138621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944981" y="3122523"/>
              <a:ext cx="1139032" cy="819178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01754" y="3695068"/>
              <a:ext cx="984335" cy="867074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963399" y="3347138"/>
              <a:ext cx="1764426" cy="107186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570926" y="4236782"/>
              <a:ext cx="796607" cy="832941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140167" y="4225221"/>
              <a:ext cx="538963" cy="465741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229902" y="4511492"/>
              <a:ext cx="701366" cy="53841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328446" y="3922433"/>
              <a:ext cx="395275" cy="404084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328446" y="3136838"/>
              <a:ext cx="451428" cy="810921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20967" y="2988196"/>
              <a:ext cx="302788" cy="66503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642243" y="4118420"/>
              <a:ext cx="485561" cy="564286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86089" y="3799116"/>
              <a:ext cx="684851" cy="426104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738034" y="4584162"/>
              <a:ext cx="709624" cy="56703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071651" y="4099152"/>
              <a:ext cx="429408" cy="580801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296264" y="4250545"/>
              <a:ext cx="392523" cy="485560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70230" y="3945005"/>
              <a:ext cx="341876" cy="39527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141567" y="3608085"/>
              <a:ext cx="429408" cy="524648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223045" y="3001959"/>
              <a:ext cx="112307" cy="162954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110739" y="2926536"/>
              <a:ext cx="151395" cy="162404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363429" y="2609436"/>
              <a:ext cx="527402" cy="50207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483992" y="2309400"/>
              <a:ext cx="752014" cy="51033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324341" y="1582711"/>
              <a:ext cx="1009659" cy="919924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122299" y="3226572"/>
              <a:ext cx="611632" cy="38151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694292" y="3860775"/>
              <a:ext cx="95241" cy="8423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248370" y="3540921"/>
              <a:ext cx="530153" cy="409588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3970905" y="2755325"/>
              <a:ext cx="493269" cy="704118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3743541" y="3431366"/>
              <a:ext cx="521896" cy="513639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22368" y="4528009"/>
              <a:ext cx="145889" cy="359490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622976" y="5167716"/>
              <a:ext cx="229568" cy="193784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313120" y="1114706"/>
            <a:ext cx="3880572" cy="3880572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73%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8478392" y="1408483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8478392" y="500481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8478392" y="320947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15437" y="20290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广东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5437" y="3823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上海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15437" y="56217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北京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282781" y="1636536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65%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82781" y="3438638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80%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282781" y="5228387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40%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1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3AFBC-8EA9-5E4F-96C9-AB5CCA6787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25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11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双向箭头 10"/>
          <p:cNvSpPr/>
          <p:nvPr/>
        </p:nvSpPr>
        <p:spPr>
          <a:xfrm rot="5400000">
            <a:off x="2733698" y="3243768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2593" y="1066800"/>
            <a:ext cx="3132667" cy="31326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4371" y="1066800"/>
            <a:ext cx="3132667" cy="313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29666" y="3176058"/>
            <a:ext cx="3132667" cy="31326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2" name="直角双向箭头 11"/>
          <p:cNvSpPr/>
          <p:nvPr/>
        </p:nvSpPr>
        <p:spPr>
          <a:xfrm rot="16200000" flipH="1">
            <a:off x="8618032" y="3243770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1120" y="1330295"/>
            <a:ext cx="3329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TEXT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1326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73104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78400" y="4902644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2" name="矩形 31"/>
          <p:cNvSpPr/>
          <p:nvPr/>
        </p:nvSpPr>
        <p:spPr>
          <a:xfrm>
            <a:off x="777449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3" name="矩形 32"/>
          <p:cNvSpPr/>
          <p:nvPr/>
        </p:nvSpPr>
        <p:spPr>
          <a:xfrm>
            <a:off x="9147602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5" name="矩形 34"/>
          <p:cNvSpPr/>
          <p:nvPr/>
        </p:nvSpPr>
        <p:spPr>
          <a:xfrm>
            <a:off x="4948573" y="4440979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 Your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ECEFD-6CDB-0048-BC9C-FEE859625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09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4081241017"/>
              </p:ext>
            </p:extLst>
          </p:nvPr>
        </p:nvGraphicFramePr>
        <p:xfrm>
          <a:off x="-548640" y="974302"/>
          <a:ext cx="7719461" cy="565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平行四边形 11"/>
          <p:cNvSpPr/>
          <p:nvPr/>
        </p:nvSpPr>
        <p:spPr>
          <a:xfrm>
            <a:off x="6983188" y="1270534"/>
            <a:ext cx="4852284" cy="83343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2064" y="2377440"/>
            <a:ext cx="721895" cy="72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2064" y="3715351"/>
            <a:ext cx="721895" cy="721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12064" y="5053262"/>
            <a:ext cx="721895" cy="721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33959" y="237744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959" y="371535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733959" y="506869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7733959" y="2862420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7733959" y="4217452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7733959" y="5606085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3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8530C-D983-7C4A-AF0C-550B6787B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39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4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新年计划</a:t>
            </a:r>
          </a:p>
        </p:txBody>
      </p:sp>
    </p:spTree>
    <p:extLst>
      <p:ext uri="{BB962C8B-B14F-4D97-AF65-F5344CB8AC3E}">
        <p14:creationId xmlns:p14="http://schemas.microsoft.com/office/powerpoint/2010/main" val="14029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4963" y="2367171"/>
            <a:ext cx="21459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Time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Line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269802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3416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41402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48641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55880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63119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0358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77597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84836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92075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8"/>
          <p:cNvSpPr/>
          <p:nvPr/>
        </p:nvSpPr>
        <p:spPr>
          <a:xfrm>
            <a:off x="99314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10655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80871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2480871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289343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2017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8289343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9" name="矩形 58"/>
          <p:cNvSpPr/>
          <p:nvPr/>
        </p:nvSpPr>
        <p:spPr>
          <a:xfrm>
            <a:off x="5455077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2016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0" name="文本框 8"/>
          <p:cNvSpPr txBox="1"/>
          <p:nvPr/>
        </p:nvSpPr>
        <p:spPr>
          <a:xfrm>
            <a:off x="5455077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D113B-D026-CE44-848D-6314388C0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29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303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1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1835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2018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331835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140307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2020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140307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3224940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2019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3224940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94166-79ED-324F-8AED-FD39F3B710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30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794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963" y="3428999"/>
            <a:ext cx="11522075" cy="15472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31411" y="1275711"/>
            <a:ext cx="6710685" cy="50330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5725" y="285827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714972" y="3578259"/>
            <a:ext cx="3893095" cy="12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714972" y="5026658"/>
            <a:ext cx="389309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4933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55C45-B409-B242-B13A-E603326B48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31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10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91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03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69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15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70394" y="1391124"/>
            <a:ext cx="5761037" cy="722505"/>
            <a:chOff x="334963" y="1830680"/>
            <a:chExt cx="5761038" cy="722505"/>
          </a:xfrm>
        </p:grpSpPr>
        <p:sp>
          <p:nvSpPr>
            <p:cNvPr id="3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2012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0394" y="2789489"/>
            <a:ext cx="5761037" cy="722505"/>
            <a:chOff x="334963" y="1830680"/>
            <a:chExt cx="5761038" cy="722505"/>
          </a:xfrm>
        </p:grpSpPr>
        <p:sp>
          <p:nvSpPr>
            <p:cNvPr id="40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2013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70394" y="4187854"/>
            <a:ext cx="5761037" cy="722505"/>
            <a:chOff x="334963" y="1830680"/>
            <a:chExt cx="5761038" cy="722505"/>
          </a:xfrm>
        </p:grpSpPr>
        <p:sp>
          <p:nvSpPr>
            <p:cNvPr id="4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2014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0394" y="5586220"/>
            <a:ext cx="5761037" cy="722505"/>
            <a:chOff x="334963" y="1830680"/>
            <a:chExt cx="5761038" cy="722505"/>
          </a:xfrm>
        </p:grpSpPr>
        <p:sp>
          <p:nvSpPr>
            <p:cNvPr id="46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2015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717587251"/>
              </p:ext>
            </p:extLst>
          </p:nvPr>
        </p:nvGraphicFramePr>
        <p:xfrm>
          <a:off x="5994503" y="890058"/>
          <a:ext cx="6713964" cy="580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6" name="圆角矩形标注 75"/>
          <p:cNvSpPr/>
          <p:nvPr/>
        </p:nvSpPr>
        <p:spPr>
          <a:xfrm flipH="1">
            <a:off x="9580033" y="915857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7" name="圆角矩形标注 76"/>
          <p:cNvSpPr/>
          <p:nvPr/>
        </p:nvSpPr>
        <p:spPr>
          <a:xfrm flipH="1">
            <a:off x="8500533" y="2312293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8" name="圆角矩形标注 77"/>
          <p:cNvSpPr/>
          <p:nvPr/>
        </p:nvSpPr>
        <p:spPr>
          <a:xfrm flipH="1">
            <a:off x="7445266" y="3708729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9" name="圆角矩形标注 78"/>
          <p:cNvSpPr/>
          <p:nvPr/>
        </p:nvSpPr>
        <p:spPr>
          <a:xfrm flipH="1">
            <a:off x="9351485" y="5105164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7851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42C25-AFB9-F84A-A2B4-42E3EE198F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5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5" name="Google Shape;361;p65">
            <a:extLst>
              <a:ext uri="{FF2B5EF4-FFF2-40B4-BE49-F238E27FC236}">
                <a16:creationId xmlns:a16="http://schemas.microsoft.com/office/drawing/2014/main" id="{CC8EC9C1-AFD4-E545-A27B-956A70458BCA}"/>
              </a:ext>
            </a:extLst>
          </p:cNvPr>
          <p:cNvSpPr txBox="1"/>
          <p:nvPr/>
        </p:nvSpPr>
        <p:spPr>
          <a:xfrm>
            <a:off x="2935949" y="5172750"/>
            <a:ext cx="6470697" cy="5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現今</a:t>
            </a:r>
            <a:r>
              <a:rPr lang="zh-TW" alt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機器學習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無所不在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0;p65">
            <a:extLst>
              <a:ext uri="{FF2B5EF4-FFF2-40B4-BE49-F238E27FC236}">
                <a16:creationId xmlns:a16="http://schemas.microsoft.com/office/drawing/2014/main" id="{C17BB1BF-20B9-C54F-9DB7-BF724611119F}"/>
              </a:ext>
            </a:extLst>
          </p:cNvPr>
          <p:cNvSpPr txBox="1"/>
          <p:nvPr/>
        </p:nvSpPr>
        <p:spPr>
          <a:xfrm>
            <a:off x="1544550" y="1799187"/>
            <a:ext cx="91029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3200"/>
            </a:pP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『 </a:t>
            </a:r>
            <a:r>
              <a:rPr lang="zh-TW" altLang="en-US" sz="32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機器學習是一種學習的演算法，是一種從一大群資料中去學習找出解決問題的方法。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』</a:t>
            </a:r>
            <a:endParaRPr sz="32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E7922-1B1F-7041-9F8D-C7C45C4BE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人工智慧的範疇</a:t>
            </a:r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70DB4D6F-DF7C-1740-8479-42F40CEC4E8C}"/>
              </a:ext>
            </a:extLst>
          </p:cNvPr>
          <p:cNvSpPr>
            <a:spLocks noChangeAspect="1"/>
          </p:cNvSpPr>
          <p:nvPr/>
        </p:nvSpPr>
        <p:spPr>
          <a:xfrm>
            <a:off x="4798077" y="2674032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Artifical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Intelligence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4FBD6-0877-E142-932D-39F6A66623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958077" y="3754032"/>
            <a:ext cx="1044078" cy="4036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9">
            <a:extLst>
              <a:ext uri="{FF2B5EF4-FFF2-40B4-BE49-F238E27FC236}">
                <a16:creationId xmlns:a16="http://schemas.microsoft.com/office/drawing/2014/main" id="{0FC46931-E259-FF46-B108-4E56BF0938EA}"/>
              </a:ext>
            </a:extLst>
          </p:cNvPr>
          <p:cNvSpPr/>
          <p:nvPr/>
        </p:nvSpPr>
        <p:spPr>
          <a:xfrm>
            <a:off x="8002155" y="3698027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機器學習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F1A4FD-69F9-A246-B41F-733C4A3AF4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19089" y="2923063"/>
            <a:ext cx="1113101" cy="5092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9">
            <a:extLst>
              <a:ext uri="{FF2B5EF4-FFF2-40B4-BE49-F238E27FC236}">
                <a16:creationId xmlns:a16="http://schemas.microsoft.com/office/drawing/2014/main" id="{D84FD29E-96FD-624C-BAC0-780DB9ADA0BF}"/>
              </a:ext>
            </a:extLst>
          </p:cNvPr>
          <p:cNvSpPr/>
          <p:nvPr/>
        </p:nvSpPr>
        <p:spPr>
          <a:xfrm>
            <a:off x="7932190" y="2463431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機器人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6951C-D733-2D42-AA46-685D91B0597A}"/>
              </a:ext>
            </a:extLst>
          </p:cNvPr>
          <p:cNvCxnSpPr>
            <a:cxnSpLocks/>
          </p:cNvCxnSpPr>
          <p:nvPr/>
        </p:nvCxnSpPr>
        <p:spPr>
          <a:xfrm flipV="1">
            <a:off x="6537266" y="2082145"/>
            <a:ext cx="876780" cy="8484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9">
            <a:extLst>
              <a:ext uri="{FF2B5EF4-FFF2-40B4-BE49-F238E27FC236}">
                <a16:creationId xmlns:a16="http://schemas.microsoft.com/office/drawing/2014/main" id="{083DD1E3-8AAB-FE4A-B2F7-58E3FE468C51}"/>
              </a:ext>
            </a:extLst>
          </p:cNvPr>
          <p:cNvSpPr/>
          <p:nvPr/>
        </p:nvSpPr>
        <p:spPr>
          <a:xfrm>
            <a:off x="7244754" y="1357282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電腦視覺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F6209E-13DC-A343-86CD-DAA313B008BE}"/>
              </a:ext>
            </a:extLst>
          </p:cNvPr>
          <p:cNvCxnSpPr>
            <a:cxnSpLocks/>
            <a:stCxn id="4" idx="0"/>
            <a:endCxn id="22" idx="4"/>
          </p:cNvCxnSpPr>
          <p:nvPr/>
        </p:nvCxnSpPr>
        <p:spPr>
          <a:xfrm flipV="1">
            <a:off x="5878077" y="1962568"/>
            <a:ext cx="6275" cy="7114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9">
            <a:extLst>
              <a:ext uri="{FF2B5EF4-FFF2-40B4-BE49-F238E27FC236}">
                <a16:creationId xmlns:a16="http://schemas.microsoft.com/office/drawing/2014/main" id="{589923D2-B391-504D-9A3E-BF3F2163B438}"/>
              </a:ext>
            </a:extLst>
          </p:cNvPr>
          <p:cNvSpPr/>
          <p:nvPr/>
        </p:nvSpPr>
        <p:spPr>
          <a:xfrm>
            <a:off x="4949614" y="104330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音訊處理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FC07F7-7FBE-884A-94B5-1F30DD11A685}"/>
              </a:ext>
            </a:extLst>
          </p:cNvPr>
          <p:cNvCxnSpPr>
            <a:cxnSpLocks/>
          </p:cNvCxnSpPr>
          <p:nvPr/>
        </p:nvCxnSpPr>
        <p:spPr>
          <a:xfrm flipH="1" flipV="1">
            <a:off x="4534132" y="1998612"/>
            <a:ext cx="657673" cy="9101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9">
            <a:extLst>
              <a:ext uri="{FF2B5EF4-FFF2-40B4-BE49-F238E27FC236}">
                <a16:creationId xmlns:a16="http://schemas.microsoft.com/office/drawing/2014/main" id="{73EFAEAE-41FD-4143-9D9C-AF66E26011B4}"/>
              </a:ext>
            </a:extLst>
          </p:cNvPr>
          <p:cNvSpPr/>
          <p:nvPr/>
        </p:nvSpPr>
        <p:spPr>
          <a:xfrm>
            <a:off x="2821067" y="1279253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自然語言處理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761A7F-3F90-E746-B3F4-353409387F81}"/>
              </a:ext>
            </a:extLst>
          </p:cNvPr>
          <p:cNvCxnSpPr>
            <a:cxnSpLocks/>
            <a:endCxn id="32" idx="6"/>
          </p:cNvCxnSpPr>
          <p:nvPr/>
        </p:nvCxnSpPr>
        <p:spPr>
          <a:xfrm flipH="1" flipV="1">
            <a:off x="4015988" y="2861206"/>
            <a:ext cx="911830" cy="4995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9">
            <a:extLst>
              <a:ext uri="{FF2B5EF4-FFF2-40B4-BE49-F238E27FC236}">
                <a16:creationId xmlns:a16="http://schemas.microsoft.com/office/drawing/2014/main" id="{A8CCDE35-D681-8C45-A8F6-5744495EC1D3}"/>
              </a:ext>
            </a:extLst>
          </p:cNvPr>
          <p:cNvSpPr/>
          <p:nvPr/>
        </p:nvSpPr>
        <p:spPr>
          <a:xfrm>
            <a:off x="2146513" y="24015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專家系統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27EA9-061F-0847-8C25-124038B0684E}"/>
              </a:ext>
            </a:extLst>
          </p:cNvPr>
          <p:cNvCxnSpPr>
            <a:cxnSpLocks/>
            <a:stCxn id="4" idx="2"/>
            <a:endCxn id="36" idx="6"/>
          </p:cNvCxnSpPr>
          <p:nvPr/>
        </p:nvCxnSpPr>
        <p:spPr>
          <a:xfrm flipH="1">
            <a:off x="4034402" y="3754032"/>
            <a:ext cx="763675" cy="30188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9">
            <a:extLst>
              <a:ext uri="{FF2B5EF4-FFF2-40B4-BE49-F238E27FC236}">
                <a16:creationId xmlns:a16="http://schemas.microsoft.com/office/drawing/2014/main" id="{F3DB4071-8B61-9845-AD4F-EC8B3406FAFA}"/>
              </a:ext>
            </a:extLst>
          </p:cNvPr>
          <p:cNvSpPr/>
          <p:nvPr/>
        </p:nvSpPr>
        <p:spPr>
          <a:xfrm>
            <a:off x="2164927" y="3596280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決策系統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4E66A7-320B-6C40-AF3A-CD0CD4002F61}"/>
              </a:ext>
            </a:extLst>
          </p:cNvPr>
          <p:cNvCxnSpPr>
            <a:cxnSpLocks/>
            <a:stCxn id="4" idx="3"/>
            <a:endCxn id="40" idx="6"/>
          </p:cNvCxnSpPr>
          <p:nvPr/>
        </p:nvCxnSpPr>
        <p:spPr>
          <a:xfrm flipH="1">
            <a:off x="4585244" y="4517707"/>
            <a:ext cx="529158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9">
            <a:extLst>
              <a:ext uri="{FF2B5EF4-FFF2-40B4-BE49-F238E27FC236}">
                <a16:creationId xmlns:a16="http://schemas.microsoft.com/office/drawing/2014/main" id="{962651CE-0441-D842-8748-9E8ED55B33A1}"/>
              </a:ext>
            </a:extLst>
          </p:cNvPr>
          <p:cNvSpPr/>
          <p:nvPr/>
        </p:nvSpPr>
        <p:spPr>
          <a:xfrm>
            <a:off x="2715769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推薦系統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1CC59-6CD4-4045-9C7E-B5A13A9DE6DF}"/>
              </a:ext>
            </a:extLst>
          </p:cNvPr>
          <p:cNvCxnSpPr>
            <a:cxnSpLocks/>
            <a:stCxn id="4" idx="5"/>
            <a:endCxn id="43" idx="2"/>
          </p:cNvCxnSpPr>
          <p:nvPr/>
        </p:nvCxnSpPr>
        <p:spPr>
          <a:xfrm>
            <a:off x="6641752" y="4517707"/>
            <a:ext cx="603003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9">
            <a:extLst>
              <a:ext uri="{FF2B5EF4-FFF2-40B4-BE49-F238E27FC236}">
                <a16:creationId xmlns:a16="http://schemas.microsoft.com/office/drawing/2014/main" id="{A9642AC6-09E5-AC4F-812C-85F65C87E962}"/>
              </a:ext>
            </a:extLst>
          </p:cNvPr>
          <p:cNvSpPr/>
          <p:nvPr/>
        </p:nvSpPr>
        <p:spPr>
          <a:xfrm>
            <a:off x="7244755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</a:rPr>
              <a:t>深度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學習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AD1AD-7884-A540-AAC6-0A3B8C8B3EFE}"/>
              </a:ext>
            </a:extLst>
          </p:cNvPr>
          <p:cNvCxnSpPr>
            <a:cxnSpLocks/>
            <a:stCxn id="4" idx="4"/>
            <a:endCxn id="47" idx="0"/>
          </p:cNvCxnSpPr>
          <p:nvPr/>
        </p:nvCxnSpPr>
        <p:spPr>
          <a:xfrm>
            <a:off x="5878077" y="4834032"/>
            <a:ext cx="6275" cy="44480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9">
            <a:extLst>
              <a:ext uri="{FF2B5EF4-FFF2-40B4-BE49-F238E27FC236}">
                <a16:creationId xmlns:a16="http://schemas.microsoft.com/office/drawing/2014/main" id="{298486C2-C123-8049-9D26-FE481EFD7166}"/>
              </a:ext>
            </a:extLst>
          </p:cNvPr>
          <p:cNvSpPr/>
          <p:nvPr/>
        </p:nvSpPr>
        <p:spPr>
          <a:xfrm>
            <a:off x="4949614" y="5278839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對話系統</a:t>
            </a:r>
          </a:p>
        </p:txBody>
      </p:sp>
    </p:spTree>
    <p:extLst>
      <p:ext uri="{BB962C8B-B14F-4D97-AF65-F5344CB8AC3E}">
        <p14:creationId xmlns:p14="http://schemas.microsoft.com/office/powerpoint/2010/main" val="201845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45CBE-B7EC-3749-9888-394A4C7A0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什麼是人工智慧?</a:t>
            </a:r>
          </a:p>
        </p:txBody>
      </p:sp>
      <p:sp>
        <p:nvSpPr>
          <p:cNvPr id="3" name="椭圆 7">
            <a:extLst>
              <a:ext uri="{FF2B5EF4-FFF2-40B4-BE49-F238E27FC236}">
                <a16:creationId xmlns:a16="http://schemas.microsoft.com/office/drawing/2014/main" id="{2471D422-16B3-8240-9D50-F27982BFBF2E}"/>
              </a:ext>
            </a:extLst>
          </p:cNvPr>
          <p:cNvSpPr>
            <a:spLocks noChangeAspect="1"/>
          </p:cNvSpPr>
          <p:nvPr/>
        </p:nvSpPr>
        <p:spPr>
          <a:xfrm>
            <a:off x="3345196" y="1068751"/>
            <a:ext cx="5016483" cy="50164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F7C75-7125-764D-8C14-2D5F79B1004E}"/>
              </a:ext>
            </a:extLst>
          </p:cNvPr>
          <p:cNvSpPr/>
          <p:nvPr/>
        </p:nvSpPr>
        <p:spPr>
          <a:xfrm>
            <a:off x="4598190" y="1537454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Artificial Intelligence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B61BE55C-A271-C941-8C03-57DFC4DB2C3D}"/>
              </a:ext>
            </a:extLst>
          </p:cNvPr>
          <p:cNvSpPr>
            <a:spLocks noChangeAspect="1"/>
          </p:cNvSpPr>
          <p:nvPr/>
        </p:nvSpPr>
        <p:spPr>
          <a:xfrm>
            <a:off x="3787155" y="1950212"/>
            <a:ext cx="4132564" cy="41325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93F3D-B4DE-4340-8036-3FF00DB88063}"/>
              </a:ext>
            </a:extLst>
          </p:cNvPr>
          <p:cNvSpPr/>
          <p:nvPr/>
        </p:nvSpPr>
        <p:spPr>
          <a:xfrm>
            <a:off x="4760509" y="2375489"/>
            <a:ext cx="21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Machine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椭圆 7">
            <a:extLst>
              <a:ext uri="{FF2B5EF4-FFF2-40B4-BE49-F238E27FC236}">
                <a16:creationId xmlns:a16="http://schemas.microsoft.com/office/drawing/2014/main" id="{6D9BFB3A-0E24-8043-A329-2C628F4BB036}"/>
              </a:ext>
            </a:extLst>
          </p:cNvPr>
          <p:cNvSpPr>
            <a:spLocks noChangeAspect="1"/>
          </p:cNvSpPr>
          <p:nvPr/>
        </p:nvSpPr>
        <p:spPr>
          <a:xfrm>
            <a:off x="4347364" y="3070630"/>
            <a:ext cx="3012146" cy="3012146"/>
          </a:xfrm>
          <a:prstGeom prst="ellipse">
            <a:avLst/>
          </a:prstGeom>
          <a:solidFill>
            <a:srgbClr val="FFC8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CF83-6885-8B45-9764-9EA9C5FA277A}"/>
              </a:ext>
            </a:extLst>
          </p:cNvPr>
          <p:cNvSpPr/>
          <p:nvPr/>
        </p:nvSpPr>
        <p:spPr>
          <a:xfrm>
            <a:off x="4937065" y="3576992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Deep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椭圆 7">
            <a:extLst>
              <a:ext uri="{FF2B5EF4-FFF2-40B4-BE49-F238E27FC236}">
                <a16:creationId xmlns:a16="http://schemas.microsoft.com/office/drawing/2014/main" id="{650F4203-7F43-D045-9180-47546A0CF8BA}"/>
              </a:ext>
            </a:extLst>
          </p:cNvPr>
          <p:cNvSpPr>
            <a:spLocks noChangeAspect="1"/>
          </p:cNvSpPr>
          <p:nvPr/>
        </p:nvSpPr>
        <p:spPr>
          <a:xfrm>
            <a:off x="4854209" y="4085549"/>
            <a:ext cx="1998456" cy="1998456"/>
          </a:xfrm>
          <a:prstGeom prst="ellipse">
            <a:avLst/>
          </a:prstGeom>
          <a:solidFill>
            <a:srgbClr val="FFEAA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D2906-FB2D-0B48-83EE-005F66AC0A9F}"/>
              </a:ext>
            </a:extLst>
          </p:cNvPr>
          <p:cNvSpPr/>
          <p:nvPr/>
        </p:nvSpPr>
        <p:spPr>
          <a:xfrm>
            <a:off x="5289836" y="4392037"/>
            <a:ext cx="1039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Feature</a:t>
            </a:r>
          </a:p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?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887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EB61FE-33C9-6F4D-BEC9-F9AB3255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110FC502-7654-294F-B076-87B7B641C035}"/>
              </a:ext>
            </a:extLst>
          </p:cNvPr>
          <p:cNvSpPr>
            <a:spLocks noChangeAspect="1"/>
          </p:cNvSpPr>
          <p:nvPr/>
        </p:nvSpPr>
        <p:spPr>
          <a:xfrm>
            <a:off x="5399867" y="1497562"/>
            <a:ext cx="2520000" cy="252000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D799A132-516A-944C-A77C-545898850814}"/>
              </a:ext>
            </a:extLst>
          </p:cNvPr>
          <p:cNvSpPr>
            <a:spLocks noChangeAspect="1"/>
          </p:cNvSpPr>
          <p:nvPr/>
        </p:nvSpPr>
        <p:spPr>
          <a:xfrm>
            <a:off x="3877467" y="1445593"/>
            <a:ext cx="2520000" cy="252000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8DA7CEC7-A9E2-0649-9A55-42220C8E0D84}"/>
              </a:ext>
            </a:extLst>
          </p:cNvPr>
          <p:cNvSpPr>
            <a:spLocks noChangeAspect="1"/>
          </p:cNvSpPr>
          <p:nvPr/>
        </p:nvSpPr>
        <p:spPr>
          <a:xfrm>
            <a:off x="4638667" y="2705593"/>
            <a:ext cx="2520000" cy="2520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F74D5-BEF5-FA4E-8963-084896205E4A}"/>
              </a:ext>
            </a:extLst>
          </p:cNvPr>
          <p:cNvSpPr/>
          <p:nvPr/>
        </p:nvSpPr>
        <p:spPr>
          <a:xfrm>
            <a:off x="4153425" y="2341532"/>
            <a:ext cx="1365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Computer 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7134F-E9D8-044E-BDBE-8BA7D2A4C012}"/>
              </a:ext>
            </a:extLst>
          </p:cNvPr>
          <p:cNvSpPr/>
          <p:nvPr/>
        </p:nvSpPr>
        <p:spPr>
          <a:xfrm>
            <a:off x="6475788" y="2354427"/>
            <a:ext cx="122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Math and</a:t>
            </a:r>
          </a:p>
          <a:p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Statistics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E82D4-A1B0-8D41-8537-06AA727E7C5D}"/>
              </a:ext>
            </a:extLst>
          </p:cNvPr>
          <p:cNvSpPr/>
          <p:nvPr/>
        </p:nvSpPr>
        <p:spPr>
          <a:xfrm>
            <a:off x="4979377" y="4067579"/>
            <a:ext cx="183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Domain Expert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5F614-2AB9-7E4B-8A58-EE43889F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19" y="1811556"/>
            <a:ext cx="540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B6454-8E55-A24B-A02F-BEF0A980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442" y="4518077"/>
            <a:ext cx="54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853C4-A848-3D46-90E9-C100C784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67" y="1811556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967E0-96AC-E545-9987-550AA6120C67}"/>
              </a:ext>
            </a:extLst>
          </p:cNvPr>
          <p:cNvSpPr/>
          <p:nvPr/>
        </p:nvSpPr>
        <p:spPr>
          <a:xfrm>
            <a:off x="5568539" y="2159535"/>
            <a:ext cx="734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71A002-B8DB-6A4C-BFB5-C322A52D1DA0}"/>
              </a:ext>
            </a:extLst>
          </p:cNvPr>
          <p:cNvSpPr/>
          <p:nvPr/>
        </p:nvSpPr>
        <p:spPr>
          <a:xfrm>
            <a:off x="6167442" y="3344271"/>
            <a:ext cx="8451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C5D196-A529-2040-AAA9-ED6201EDDF5A}"/>
              </a:ext>
            </a:extLst>
          </p:cNvPr>
          <p:cNvSpPr/>
          <p:nvPr/>
        </p:nvSpPr>
        <p:spPr>
          <a:xfrm>
            <a:off x="4776355" y="3315187"/>
            <a:ext cx="10166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8F528-96AF-7D4A-AB1B-131016E8C087}"/>
              </a:ext>
            </a:extLst>
          </p:cNvPr>
          <p:cNvSpPr/>
          <p:nvPr/>
        </p:nvSpPr>
        <p:spPr>
          <a:xfrm>
            <a:off x="5453988" y="2791967"/>
            <a:ext cx="891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Data</a:t>
            </a:r>
          </a:p>
          <a:p>
            <a:pPr algn="ctr"/>
            <a:r>
              <a:rPr lang="en-US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sz="1400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343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從人類學習到機器學習</a:t>
            </a:r>
            <a:endParaRPr lang="zh-TW" altLang="en-US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D6BF65-01C6-454D-B56A-6B7991C1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6" y="3799135"/>
            <a:ext cx="1911085" cy="1911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383B-ECD1-0845-807F-7D2C07E7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25" y="3946832"/>
            <a:ext cx="2334660" cy="1550214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79B6C-2091-224D-805B-653FB908EBA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30385" y="4315975"/>
            <a:ext cx="1266310" cy="405964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A72C444-F402-1E4F-B34F-6791FF92B3AB}"/>
              </a:ext>
            </a:extLst>
          </p:cNvPr>
          <p:cNvCxnSpPr>
            <a:cxnSpLocks/>
          </p:cNvCxnSpPr>
          <p:nvPr/>
        </p:nvCxnSpPr>
        <p:spPr>
          <a:xfrm>
            <a:off x="7138336" y="4721939"/>
            <a:ext cx="1257166" cy="369143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1F7CCE-8870-AE41-AD2C-FC17DA4561DC}"/>
              </a:ext>
            </a:extLst>
          </p:cNvPr>
          <p:cNvSpPr/>
          <p:nvPr/>
        </p:nvSpPr>
        <p:spPr>
          <a:xfrm>
            <a:off x="8515567" y="4148713"/>
            <a:ext cx="900551" cy="405965"/>
          </a:xfrm>
          <a:prstGeom prst="roundRect">
            <a:avLst/>
          </a:prstGeom>
          <a:solidFill>
            <a:srgbClr val="7030A0"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CEBA8-B0AD-0C46-9A8F-15D9F4E03A4F}"/>
              </a:ext>
            </a:extLst>
          </p:cNvPr>
          <p:cNvSpPr/>
          <p:nvPr/>
        </p:nvSpPr>
        <p:spPr>
          <a:xfrm>
            <a:off x="8604204" y="419780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chemeClr val="bg1"/>
                </a:solidFill>
                <a:cs typeface="Arial"/>
                <a:sym typeface="Arial"/>
              </a:rPr>
              <a:t>大箱子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B57B2-BF33-7548-BE71-2F5146C7B6F7}"/>
              </a:ext>
            </a:extLst>
          </p:cNvPr>
          <p:cNvSpPr/>
          <p:nvPr/>
        </p:nvSpPr>
        <p:spPr>
          <a:xfrm>
            <a:off x="8515567" y="4863588"/>
            <a:ext cx="900551" cy="405965"/>
          </a:xfrm>
          <a:prstGeom prst="roundRect">
            <a:avLst/>
          </a:prstGeom>
          <a:solidFill>
            <a:schemeClr val="accent5">
              <a:lumMod val="75000"/>
              <a:alpha val="57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6D8EE-BDE5-8F40-BE6C-B7B0CE46A404}"/>
              </a:ext>
            </a:extLst>
          </p:cNvPr>
          <p:cNvSpPr/>
          <p:nvPr/>
        </p:nvSpPr>
        <p:spPr>
          <a:xfrm>
            <a:off x="8597691" y="4912683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chemeClr val="bg1"/>
                </a:solidFill>
                <a:cs typeface="Arial"/>
                <a:sym typeface="Arial"/>
              </a:rPr>
              <a:t>小箱子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F8C65C4-B926-BB43-BD3D-FCDD09DB8368}"/>
              </a:ext>
            </a:extLst>
          </p:cNvPr>
          <p:cNvSpPr txBox="1">
            <a:spLocks/>
          </p:cNvSpPr>
          <p:nvPr/>
        </p:nvSpPr>
        <p:spPr>
          <a:xfrm>
            <a:off x="490677" y="1126374"/>
            <a:ext cx="1032017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機器可以根據資料學習如何將輸入與輸出資料產生關聯，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機器學習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是一種學習的演算法，是一種從資料中去學習並找出解決方法。其應用包括搜尋引擎、大數據分析等。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37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</TotalTime>
  <Words>2352</Words>
  <Application>Microsoft Macintosh PowerPoint</Application>
  <PresentationFormat>Widescreen</PresentationFormat>
  <Paragraphs>202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等线</vt:lpstr>
      <vt:lpstr>微软雅黑</vt:lpstr>
      <vt:lpstr>Segoe UI Light</vt:lpstr>
      <vt:lpstr>Arial</vt:lpstr>
      <vt:lpstr>Arial Rounded MT Bold</vt:lpstr>
      <vt:lpstr>Calibri</vt:lpstr>
      <vt:lpstr>Century Gothic</vt:lpstr>
      <vt:lpstr>Helvetica Neue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105</cp:revision>
  <dcterms:created xsi:type="dcterms:W3CDTF">2015-08-18T02:51:41Z</dcterms:created>
  <dcterms:modified xsi:type="dcterms:W3CDTF">2020-08-29T10:41:39Z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